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76" r:id="rId7"/>
    <p:sldId id="260" r:id="rId8"/>
    <p:sldId id="261" r:id="rId9"/>
    <p:sldId id="262" r:id="rId10"/>
    <p:sldId id="263" r:id="rId11"/>
    <p:sldId id="265" r:id="rId12"/>
    <p:sldId id="267" r:id="rId13"/>
    <p:sldId id="264" r:id="rId14"/>
    <p:sldId id="266" r:id="rId15"/>
    <p:sldId id="271" r:id="rId16"/>
    <p:sldId id="268" r:id="rId17"/>
    <p:sldId id="269" r:id="rId18"/>
    <p:sldId id="275" r:id="rId19"/>
    <p:sldId id="280" r:id="rId20"/>
    <p:sldId id="270" r:id="rId21"/>
    <p:sldId id="272" r:id="rId22"/>
    <p:sldId id="274" r:id="rId23"/>
    <p:sldId id="279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D537-1F3B-4794-BFD6-28BF13EC96F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E46E-6C5E-4A23-BC72-FF396DCFB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7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 lecture :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Investigation Of Respiratory Diseases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detailed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Thorough examination &amp;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haematological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&amp;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Biochemical tests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usually indicate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likely diagnosis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differential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investigations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normally required to confirm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diagnosis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and/or monitor disease activity.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Ultrasound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Ultrasound is used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Assess the pleural space for pleural fluid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hypoechoic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space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visualization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diaphragm &amp; solid  organs (liver, spleen &amp; kidneys)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allowing safe pleural aspiration, biopsy &amp; intercostal chest drain  .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guide needle biopsy of superficial lymph node or chest wall masses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provides useful information on the shape and movement of the diaphragm.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pPr algn="l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Investigation of pleural disease</a:t>
            </a:r>
            <a:b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Core biopsy of the pleura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guided by either ultrasound or CT, has largely replaced the traditional ‘blind’ method of pleural biopsy using an Abram’s needle.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Thoracoscopy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involves the insertion of an endoscope through the chest wall, facilitates biopsy under direct vision 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Histopathology &amp; cytology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Histopathological examination of biopsies of pleura, in suspected: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malignancy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interstitial lung disease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organisms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M. tuberculosis, Pneumocystis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jirovecii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or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fungi,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in bronchial washings, brushings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transbronchial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biopsies.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Cytological examination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exfoliated cells in pleural fluid or bronchial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brushings and washings, or of fine needle aspirates from lymph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nodes or pulmonary lesions, can support a diagnosis of malignancy .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Differential cell counts in bronchial lavage fluid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help to distinguish pulmonary changes due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sarcoidosis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those caused by idiopathic pulmonary fibrosis or  pneumonitis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Endoscopic examination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68740"/>
            <a:ext cx="9144000" cy="61892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Fibro optic Bronchoscopy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inspected The trachea &amp; the first 3–4 generations of bronchi 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biopsy, bronchial brushings, washings or aspirates can be taken for cytological or bacteriological examination.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transbronchial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biopsies), in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sarcoid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hypersensitivity pneumonitis &amp; diffuse malignancy.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Transbronchial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needle aspiration (TBNA) to sample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mediastinal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lymph nodes and to stage lung cancer.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Rigid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bronchoscopy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requires general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anaesthesia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reserved for specific situations, such as massive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removal of foreign bodies 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Endobronchial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laser therapy and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endobronchial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stenting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Immunological and serological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tests &amp;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skin test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presence of pneumococcal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antigen  in sputum, blood or urine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Influenza viruses can be detected in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throat swab samples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blood,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or rising antibody titers to specific organisms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Legionella, Mycoplasma, Chlamydia or viruses)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early diagnosis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Legionella  by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urine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antigen testing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Precipitating antibodies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hypersensitivity pneumonitis 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Total levels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immunoglobulin E 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levels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directed against specific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antigens,in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allergy to respiratory disease.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Skin tests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tuberculin test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tuberculosis).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Skin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hypersensitivity tests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(allergic diseases)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Kveim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test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sarcoidosis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Microbiological investigations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Sputum 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pleural fluid 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throat swabs 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Blood 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bronchial washings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aspirates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sample  can be examined for bacteria, fungi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viruses ,malignant cells, allergic 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spontaneous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induce expectoration of sputum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Respiratory function testing</a:t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 function tests are used to: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Aid diagnosis,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Assess functional impairment 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Monitor treatment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Progression of disease 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Airway narrowing, lung volume &amp; gas exchange capacity are quantified &amp; compared with normal values adjusted for age, gender, height and ethnic origin.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airway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narrowing diseases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maximum expiratory flow is limited by: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dynamic compression of small intra thoracic airways,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(‘obstructive’ defect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Hyperinflation of the chest, loss of elastic recoil  due to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parenchymal destruction, as in emphysema.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In contrast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diseases that cause interstitial inflammation and/or fibrosis lead to progressive loss of lung volume (‘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restrictive’ defect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with normal expiratory flow rates.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Measurement of airway obstruction</a:t>
            </a:r>
            <a:b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en-US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Airway narrowing is assessed by: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a peak flow meter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spirometer.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(FEV1) is the volume exhaled in the first second, &amp;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(FVC) is the total volume exhaled.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FEV1 is reduced in airflow obstruction, resulting in FEV1/FVC ratios of less than 70%.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 inhaled short-acting β2- agonists (e.g. salbutamol);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large improvement in FEV1 and variability in peak flow over time are features of asthma.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Interpret respiratory function test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560" y="2357430"/>
            <a:ext cx="774665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airway narrowing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752528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large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airway narrowing (tracheal stenosis or compression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flow/volume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loops are recorded using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spirometry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display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flow in relation to lung volume (rather than time) during maximum expiration and inspiration, and the pattern of flow reveals the site of airflow obstruction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245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Imaging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1.‘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plain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 chest X-ray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performed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majority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suspected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having chest disease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-anterior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(PA)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film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lung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fields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heart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mediastinum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vascular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 thoracic  ca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ge  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lateral film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 pathology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behind the heart shadow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deep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diaphragmatic sulci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Volum</a:t>
            </a:r>
            <a:r>
              <a:rPr lang="en-US" dirty="0" smtClean="0"/>
              <a:t>/time</a:t>
            </a:r>
            <a:endParaRPr lang="en-US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Volume /flow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3887023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428868"/>
            <a:ext cx="471487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1"/>
            <a:ext cx="364333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Arterial blood gases and oximetry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Arterial blood gases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measurement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hydrogen 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concentration,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PaO2 and PaCO2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&amp; derived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bicarbonate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concentration in an arterial blood sample , is essential to assess the degree and type of respiratory failure, &amp; for measuring acid– base status.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Interpretation of results is made easier by blood gas diagrams , which indicate whether any acidosis or alkalosis is due to acute or chronic respiratory derangements of PaCO2, or to metabolic causes.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0" y="0"/>
            <a:ext cx="3571868" cy="71435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acid–base disorder,</a:t>
            </a:r>
            <a:endParaRPr lang="en-US" dirty="0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sz="half" idx="2"/>
          </p:nvPr>
        </p:nvSpPr>
        <p:spPr>
          <a:xfrm>
            <a:off x="0" y="785794"/>
            <a:ext cx="4286248" cy="6072206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Changes in blood [H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+],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PaCO2 and plasma [HCO3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−] 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acid–base disorders.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rectangle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indicates normal limits for [H+] and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PaCO2. 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bands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represent 95% confidence limits of single disturbances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human blood.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determine the likely cause of an acid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–base disorder,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plot the values of [H+] and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PaCO2 from  an arterial blood gas measurement..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diagram indicates whether any acidosis or alkalosis results primarily from a respiratory disorder of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PaCO2 or from a metabolic derangement.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Adapted from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Flenley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1971 – see p. 732.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4987" y="447984"/>
            <a:ext cx="4584731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Pulse oximeters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5436096" cy="5661248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Pulse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oximeters with finger or ear probes measure the  difference in absorbance of light by oxygenated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deoxygenated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blood to calculate its oxygen saturation (SaO2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Allows non-invasive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continuous assessment of oxygen saturation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in: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Assessing hypoxemia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Response to therapy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erbives\Downloads\NON-9570-2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6792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7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 tests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Exercise measurements may be helpful in: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early disease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patients complaining only of exercise-induced symptoms.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 demonstrate exercise-induced asthma.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How to interpret a chest X-ray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785794"/>
            <a:ext cx="5652120" cy="60722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Name,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date, orientation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Films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-anterior (PA)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unless marked AP.?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Lung fields Equal translucency?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Check horizontal fissure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sixth rib 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anterior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line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Masses? Consolidation? Cavitation?</a:t>
            </a:r>
          </a:p>
          <a:p>
            <a:pPr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Lung apices Check behind the clavicles: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Masses?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Consolidation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 Cavitation?</a:t>
            </a:r>
          </a:p>
          <a:p>
            <a:pPr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Trachea Central? (Midway between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clavicular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heads)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Paratracheal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mass?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Goitre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Heart Normal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shape?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Cardiothoracic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ratio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half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intrathoracic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diameter)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Retrocardiac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erbives\Pictures\rad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988840"/>
            <a:ext cx="34925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en-US" sz="2800" dirty="0" smtClean="0"/>
              <a:t> CX-R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692696"/>
            <a:ext cx="5292080" cy="6165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Left should be higher than right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Shape? (Should be concave laterally;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convex, consider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 or lymphadenopathy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Density?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Diaphragm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higher than left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Hyperinflation? (No more than 10 ribs should be visible posteriorly above the diaphragm)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Costophrenic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angles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Acute and well defined? (Pleural fluid or thickening, if not)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 tissues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Breast shadows in females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Chest wall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masses or subcutaneous emphysema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Bones: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Ribs, vertebrae, scapulae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clavicles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Any fracture visible at bone margins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lucencies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erbives\Pictures\chest x ra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80728"/>
            <a:ext cx="3563888" cy="54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2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Common chest X-ray abnormalities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Pulmonary &amp; pleural shadowing</a:t>
            </a:r>
          </a:p>
          <a:p>
            <a:pPr marL="0" indent="0"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Consolidation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infection, infarction,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inflammation, Broncho-alveolar CA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Lobar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collapse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mucus plugging,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tumor,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compression by lymph nodes</a:t>
            </a:r>
          </a:p>
          <a:p>
            <a:pPr marL="0" indent="0"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Solitary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nodule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sz="1800" b="1" u="sng" dirty="0">
                <a:latin typeface="Times New Roman" pitchFamily="18" charset="0"/>
                <a:cs typeface="Times New Roman" pitchFamily="18" charset="0"/>
              </a:rPr>
              <a:t>nodules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miliary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tuberculosis (TB), dust inhalation, metastatic , healed varicella pneumonia, rheumatoid disease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Ring shadows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bronchiectasis</a:t>
            </a:r>
          </a:p>
          <a:p>
            <a:pPr marL="0" indent="0">
              <a:buNone/>
            </a:pP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Cavitating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lesions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abscess,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infarct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pneumonia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(Staphylococcus/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),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granulomatosis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polyangiitis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en-US" sz="3600" dirty="0"/>
              <a:t>Common chest X-ray abnormalities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000" b="1" dirty="0">
                <a:solidFill>
                  <a:srgbClr val="FF0000"/>
                </a:solidFill>
              </a:rPr>
              <a:t>Reticular, nodular </a:t>
            </a:r>
            <a:r>
              <a:rPr lang="en-US" sz="3000" b="1" dirty="0" smtClean="0">
                <a:solidFill>
                  <a:srgbClr val="FF0000"/>
                </a:solidFill>
              </a:rPr>
              <a:t>&amp; </a:t>
            </a:r>
            <a:r>
              <a:rPr lang="en-US" sz="3000" b="1" dirty="0" err="1" smtClean="0">
                <a:solidFill>
                  <a:srgbClr val="FF0000"/>
                </a:solidFill>
              </a:rPr>
              <a:t>reticulo</a:t>
            </a:r>
            <a:r>
              <a:rPr lang="en-US" sz="3000" b="1" dirty="0" smtClean="0">
                <a:solidFill>
                  <a:srgbClr val="FF0000"/>
                </a:solidFill>
              </a:rPr>
              <a:t>-nodular </a:t>
            </a:r>
            <a:r>
              <a:rPr lang="en-US" sz="3000" b="1" dirty="0">
                <a:solidFill>
                  <a:srgbClr val="FF0000"/>
                </a:solidFill>
              </a:rPr>
              <a:t>shadows</a:t>
            </a:r>
            <a:r>
              <a:rPr lang="en-US" sz="3000" dirty="0"/>
              <a:t>: </a:t>
            </a:r>
            <a:endParaRPr lang="en-US" sz="3000" dirty="0" smtClean="0"/>
          </a:p>
          <a:p>
            <a:pPr marL="0" indent="0" algn="just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      Diffuse parenchymal </a:t>
            </a:r>
            <a:r>
              <a:rPr lang="en-US" sz="2600" b="1" dirty="0"/>
              <a:t>lung disease, infection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000" b="1" dirty="0">
                <a:solidFill>
                  <a:srgbClr val="FF0000"/>
                </a:solidFill>
              </a:rPr>
              <a:t>Pleural abnormalities</a:t>
            </a:r>
            <a:r>
              <a:rPr lang="en-US" sz="3000" dirty="0">
                <a:solidFill>
                  <a:srgbClr val="FF0000"/>
                </a:solidFill>
              </a:rPr>
              <a:t>: 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       </a:t>
            </a:r>
            <a:r>
              <a:rPr lang="en-US" sz="2600" b="1" dirty="0" smtClean="0"/>
              <a:t>fluid</a:t>
            </a:r>
            <a:r>
              <a:rPr lang="en-US" sz="2600" b="1" dirty="0"/>
              <a:t>, plaques, </a:t>
            </a:r>
            <a:r>
              <a:rPr lang="en-US" sz="2600" b="1" dirty="0" err="1"/>
              <a:t>tumour</a:t>
            </a:r>
            <a:endParaRPr lang="en-US" sz="3000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000" b="1" dirty="0">
                <a:solidFill>
                  <a:srgbClr val="FF0000"/>
                </a:solidFill>
              </a:rPr>
              <a:t>Increased translucency</a:t>
            </a:r>
          </a:p>
          <a:p>
            <a:pPr marL="0" indent="0" algn="just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</a:t>
            </a:r>
            <a:r>
              <a:rPr lang="en-US" sz="3000" b="1" dirty="0" smtClean="0"/>
              <a:t>Bullae</a:t>
            </a:r>
            <a:endParaRPr lang="en-US" sz="3000" b="1" dirty="0"/>
          </a:p>
          <a:p>
            <a:pPr marL="0" indent="0" algn="just">
              <a:buNone/>
            </a:pPr>
            <a:r>
              <a:rPr lang="en-US" sz="3000" b="1" dirty="0"/>
              <a:t> </a:t>
            </a:r>
            <a:r>
              <a:rPr lang="en-US" sz="3000" b="1" dirty="0" smtClean="0"/>
              <a:t>       Pneumothorax</a:t>
            </a:r>
            <a:endParaRPr lang="en-US" sz="3000" b="1" dirty="0"/>
          </a:p>
          <a:p>
            <a:pPr marL="0" indent="0" algn="just">
              <a:buNone/>
            </a:pPr>
            <a:r>
              <a:rPr lang="en-US" sz="3000" b="1" dirty="0"/>
              <a:t> </a:t>
            </a:r>
            <a:r>
              <a:rPr lang="en-US" sz="3000" b="1" dirty="0" smtClean="0"/>
              <a:t>       </a:t>
            </a:r>
            <a:r>
              <a:rPr lang="en-US" sz="3000" b="1" dirty="0" err="1" smtClean="0"/>
              <a:t>Oligaemia</a:t>
            </a:r>
            <a:endParaRPr lang="en-US" sz="3000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000" b="1" dirty="0" err="1">
                <a:solidFill>
                  <a:srgbClr val="FF0000"/>
                </a:solidFill>
              </a:rPr>
              <a:t>Hilar</a:t>
            </a:r>
            <a:r>
              <a:rPr lang="en-US" sz="3000" b="1" dirty="0">
                <a:solidFill>
                  <a:srgbClr val="FF0000"/>
                </a:solidFill>
              </a:rPr>
              <a:t> abnormalities</a:t>
            </a:r>
          </a:p>
          <a:p>
            <a:pPr marL="0" indent="0" algn="just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</a:t>
            </a:r>
            <a:r>
              <a:rPr lang="en-US" sz="3000" b="1" dirty="0" smtClean="0"/>
              <a:t>Unilateral</a:t>
            </a:r>
            <a:r>
              <a:rPr lang="en-US" sz="3000" dirty="0" smtClean="0"/>
              <a:t> </a:t>
            </a:r>
            <a:r>
              <a:rPr lang="en-US" sz="3000" dirty="0" err="1" smtClean="0"/>
              <a:t>hilar</a:t>
            </a:r>
            <a:r>
              <a:rPr lang="en-US" sz="3000" dirty="0" smtClean="0"/>
              <a:t>: </a:t>
            </a:r>
            <a:r>
              <a:rPr lang="en-US" sz="2600" b="1" dirty="0"/>
              <a:t>TB, bronchial carcinoma, </a:t>
            </a:r>
            <a:r>
              <a:rPr lang="en-US" sz="2600" b="1" dirty="0" smtClean="0"/>
              <a:t>lymphoma</a:t>
            </a:r>
            <a:endParaRPr lang="en-US" sz="3000" b="1" dirty="0"/>
          </a:p>
          <a:p>
            <a:pPr marL="0" indent="0" algn="just">
              <a:buNone/>
            </a:pPr>
            <a:r>
              <a:rPr lang="en-US" sz="3000" b="1" dirty="0"/>
              <a:t> </a:t>
            </a:r>
            <a:r>
              <a:rPr lang="en-US" sz="3000" b="1" dirty="0" smtClean="0"/>
              <a:t>       Bilateral</a:t>
            </a:r>
            <a:r>
              <a:rPr lang="en-US" sz="3000" dirty="0" smtClean="0"/>
              <a:t> </a:t>
            </a:r>
            <a:r>
              <a:rPr lang="en-US" sz="3000" dirty="0" err="1" smtClean="0"/>
              <a:t>hilar</a:t>
            </a:r>
            <a:r>
              <a:rPr lang="en-US" sz="3000" dirty="0" smtClean="0"/>
              <a:t>: </a:t>
            </a:r>
            <a:r>
              <a:rPr lang="en-US" sz="2600" b="1" dirty="0" err="1"/>
              <a:t>sarcoid</a:t>
            </a:r>
            <a:r>
              <a:rPr lang="en-US" sz="2600" b="1" dirty="0"/>
              <a:t>, lymphoma, TB, silicosis</a:t>
            </a:r>
            <a:endParaRPr lang="en-US" sz="3000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000" b="1" dirty="0">
                <a:solidFill>
                  <a:srgbClr val="FF0000"/>
                </a:solidFill>
              </a:rPr>
              <a:t>Other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</a:t>
            </a:r>
            <a:r>
              <a:rPr lang="en-US" sz="2600" b="1" dirty="0" smtClean="0"/>
              <a:t>Hiatus </a:t>
            </a:r>
            <a:r>
              <a:rPr lang="en-US" sz="2600" b="1" dirty="0"/>
              <a:t>hernia • Surgical emphysema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Computed tomography 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CT)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detailed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images of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pulmonary parenchyma, mediastinum, pleura &amp; bony structures.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position and size of a pulmonary lesion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Detect calcification or cavitation  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routinely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with suspected lung cancer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guided percutaneous needle biopsy.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staging 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High-resolution CT (HRCT) (thin sections) :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parenchymal lung diseas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       bronchiectasis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, &amp; </a:t>
            </a:r>
          </a:p>
          <a:p>
            <a:pPr marL="0" indent="0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emphysema in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assessing type &amp; extent  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Assessment of the pulmonary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circulation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94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 pulmonary angiography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(CTPA):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investigation of choice in the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diagnosis of pulmonary TE (confirm the suspected embolism or highlight an alternative diagnosis).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replaced the radioisotope-based ventilation–perfusion scan.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Doppler echocardiographic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assessment of tricuspid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regurgitant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jets allows accurate non-invasive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measurement of pulmonary artery pressure In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pulmonary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hypertension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Positron emission tomography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(PET)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(PET) scanners record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ability of malignant tissue to absorb &amp;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metabolize glucose avidly.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radiotracer is infused and rapidly taken up by malignant tissue, becoming ‘trapped’ in the cell.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PET is useful in the investigation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pulmonary nodules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staging mediastina lymph nodes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distal metastatic disease 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1563</Words>
  <Application>Microsoft Office PowerPoint</Application>
  <PresentationFormat>On-screen Show (4:3)</PresentationFormat>
  <Paragraphs>237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سمة Office</vt:lpstr>
      <vt:lpstr> 5th  lecture : Investigation Of Respiratory Diseases </vt:lpstr>
      <vt:lpstr>Imaging </vt:lpstr>
      <vt:lpstr>How to interpret a chest X-ray</vt:lpstr>
      <vt:lpstr>Normal CX-R</vt:lpstr>
      <vt:lpstr>Common chest X-ray abnormalities</vt:lpstr>
      <vt:lpstr>Common chest X-ray abnormalities</vt:lpstr>
      <vt:lpstr>Computed tomography (CT) </vt:lpstr>
      <vt:lpstr> Assessment of the pulmonary circulation </vt:lpstr>
      <vt:lpstr> Positron emission tomography (PET)  </vt:lpstr>
      <vt:lpstr> Ultrasound </vt:lpstr>
      <vt:lpstr> Investigation of pleural disease </vt:lpstr>
      <vt:lpstr> Histopathology &amp; cytology </vt:lpstr>
      <vt:lpstr> Endoscopic examination </vt:lpstr>
      <vt:lpstr> Immunological and serological tests &amp; skin test  </vt:lpstr>
      <vt:lpstr> Microbiological investigations </vt:lpstr>
      <vt:lpstr> Respiratory function testing </vt:lpstr>
      <vt:lpstr>  Measurement of airway obstruction </vt:lpstr>
      <vt:lpstr>Interpret respiratory function test </vt:lpstr>
      <vt:lpstr>large airway narrowing</vt:lpstr>
      <vt:lpstr>PowerPoint Presentation</vt:lpstr>
      <vt:lpstr> Arterial blood gases and oximetry </vt:lpstr>
      <vt:lpstr>acid–base disorder,</vt:lpstr>
      <vt:lpstr>Pulse oximeters </vt:lpstr>
      <vt:lpstr> Exercise tests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 lecture : Investigation Of RespiratoryDisease</dc:title>
  <dc:creator>sa54mmnhj</dc:creator>
  <cp:lastModifiedBy>DELL</cp:lastModifiedBy>
  <cp:revision>82</cp:revision>
  <dcterms:created xsi:type="dcterms:W3CDTF">2015-10-28T14:33:35Z</dcterms:created>
  <dcterms:modified xsi:type="dcterms:W3CDTF">2018-12-21T16:01:35Z</dcterms:modified>
</cp:coreProperties>
</file>